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51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3FA2-52E3-4672-810D-BDE8DD86CEFA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D6B8F-2E8F-4C38-9157-F5C783CCB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48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96D1-F658-414C-9555-A1E1BC6F9B0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D0337-14A6-47CB-A78C-052396C019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38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0337-14A6-47CB-A78C-052396C019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99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84" y="620565"/>
            <a:ext cx="2770976" cy="1011681"/>
          </a:xfrm>
          <a:prstGeom prst="rect">
            <a:avLst/>
          </a:prstGeom>
        </p:spPr>
      </p:pic>
      <p:sp>
        <p:nvSpPr>
          <p:cNvPr id="6" name="Espace réservé du texte 18"/>
          <p:cNvSpPr txBox="1">
            <a:spLocks/>
          </p:cNvSpPr>
          <p:nvPr userDrawn="1"/>
        </p:nvSpPr>
        <p:spPr>
          <a:xfrm>
            <a:off x="0" y="4261181"/>
            <a:ext cx="12192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bg1"/>
                </a:solidFill>
                <a:latin typeface="Oswa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Espace réservé du texte 10"/>
          <p:cNvSpPr txBox="1">
            <a:spLocks/>
          </p:cNvSpPr>
          <p:nvPr userDrawn="1"/>
        </p:nvSpPr>
        <p:spPr>
          <a:xfrm>
            <a:off x="0" y="3264839"/>
            <a:ext cx="12192000" cy="101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Oswa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6273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8" y="6218120"/>
            <a:ext cx="1527982" cy="5578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5102"/>
            <a:ext cx="3002286" cy="10728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2" y="6090078"/>
            <a:ext cx="1714454" cy="625945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6095643" y="6409345"/>
            <a:ext cx="5512515" cy="26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 baseline="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1608158" y="6389299"/>
            <a:ext cx="429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730CEB3-A489-449D-85E4-188DFE734277}" type="slidenum">
              <a:rPr lang="fr-FR" sz="1200" smtClean="0">
                <a:latin typeface="Oswald" pitchFamily="2" charset="0"/>
              </a:rPr>
              <a:t>‹N°›</a:t>
            </a:fld>
            <a:endParaRPr lang="fr-FR" sz="1200" dirty="0">
              <a:latin typeface="Oswald" pitchFamily="2" charset="0"/>
            </a:endParaRPr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550182" y="365125"/>
            <a:ext cx="11057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idx="1" hasCustomPrompt="1"/>
          </p:nvPr>
        </p:nvSpPr>
        <p:spPr>
          <a:xfrm>
            <a:off x="550182" y="1825625"/>
            <a:ext cx="11057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Cliquer pour ajouter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352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80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Oswald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handicap@umontpellier.f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montpellier.fr/campus/handicap/" TargetMode="External"/><Relationship Id="rId4" Type="http://schemas.openxmlformats.org/officeDocument/2006/relationships/hyperlink" Target="mailto:farah.ouddane@umontpellier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8"/>
          <p:cNvSpPr txBox="1">
            <a:spLocks/>
          </p:cNvSpPr>
          <p:nvPr/>
        </p:nvSpPr>
        <p:spPr>
          <a:xfrm>
            <a:off x="0" y="4578387"/>
            <a:ext cx="12192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bg1"/>
                </a:solidFill>
                <a:latin typeface="Oswa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/>
          </a:p>
        </p:txBody>
      </p:sp>
      <p:sp>
        <p:nvSpPr>
          <p:cNvPr id="7" name="Espace réservé du texte 10"/>
          <p:cNvSpPr txBox="1">
            <a:spLocks/>
          </p:cNvSpPr>
          <p:nvPr/>
        </p:nvSpPr>
        <p:spPr>
          <a:xfrm>
            <a:off x="0" y="3264839"/>
            <a:ext cx="12192000" cy="101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1"/>
                </a:solidFill>
                <a:latin typeface="Oswa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401A83-DE56-4DF5-302C-FDAD835E83D2}"/>
              </a:ext>
            </a:extLst>
          </p:cNvPr>
          <p:cNvSpPr txBox="1"/>
          <p:nvPr/>
        </p:nvSpPr>
        <p:spPr>
          <a:xfrm>
            <a:off x="3047260" y="3246553"/>
            <a:ext cx="609452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fr-FR" sz="2400" b="1" dirty="0"/>
          </a:p>
          <a:p>
            <a:pPr algn="ctr">
              <a:lnSpc>
                <a:spcPct val="100000"/>
              </a:lnSpc>
            </a:pPr>
            <a:r>
              <a:rPr lang="fr-FR" sz="4000" b="1" dirty="0">
                <a:solidFill>
                  <a:schemeClr val="bg1"/>
                </a:solidFill>
              </a:rPr>
              <a:t>HANDIVERSITE</a:t>
            </a:r>
          </a:p>
          <a:p>
            <a:pPr algn="ctr">
              <a:lnSpc>
                <a:spcPct val="100000"/>
              </a:lnSpc>
            </a:pPr>
            <a:endParaRPr lang="fr-FR" sz="40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3000" b="1" dirty="0">
                <a:solidFill>
                  <a:schemeClr val="bg1"/>
                </a:solidFill>
              </a:rPr>
              <a:t>-Présentation-</a:t>
            </a:r>
          </a:p>
          <a:p>
            <a:pPr algn="ctr">
              <a:lnSpc>
                <a:spcPct val="100000"/>
              </a:lnSpc>
            </a:pPr>
            <a:endParaRPr lang="fr-FR" sz="40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2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603212" y="6586990"/>
            <a:ext cx="9052172" cy="271010"/>
          </a:xfrm>
          <a:solidFill>
            <a:srgbClr val="034A8D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Direction Vie des Campus / Handiversité </a:t>
            </a:r>
            <a:endParaRPr lang="fr-FR" b="1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833EB9-2599-469B-954E-B45540F87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16" y="194504"/>
            <a:ext cx="11057976" cy="935331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 SERVICE HANDIVERSITE – DIRECTION VIE DES CAMPUS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5CCC4C-41C9-1C46-89F2-E77BA6510010}"/>
              </a:ext>
            </a:extLst>
          </p:cNvPr>
          <p:cNvSpPr/>
          <p:nvPr/>
        </p:nvSpPr>
        <p:spPr>
          <a:xfrm>
            <a:off x="870012" y="816745"/>
            <a:ext cx="10785372" cy="4261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1B0BD5-BA68-0058-8943-78CDF0A82C61}"/>
              </a:ext>
            </a:extLst>
          </p:cNvPr>
          <p:cNvSpPr txBox="1"/>
          <p:nvPr/>
        </p:nvSpPr>
        <p:spPr>
          <a:xfrm>
            <a:off x="2247337" y="759312"/>
            <a:ext cx="80307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500" dirty="0">
                <a:solidFill>
                  <a:schemeClr val="tx2"/>
                </a:solidFill>
              </a:rPr>
              <a:t>Responsable du service Handiversite : Frédéric Achard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A29E0A1B-3E61-270C-CCBD-690E53A3E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592666"/>
              </p:ext>
            </p:extLst>
          </p:nvPr>
        </p:nvGraphicFramePr>
        <p:xfrm>
          <a:off x="1939460" y="1472699"/>
          <a:ext cx="8758131" cy="43066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19377">
                  <a:extLst>
                    <a:ext uri="{9D8B030D-6E8A-4147-A177-3AD203B41FA5}">
                      <a16:colId xmlns:a16="http://schemas.microsoft.com/office/drawing/2014/main" val="2836306150"/>
                    </a:ext>
                  </a:extLst>
                </a:gridCol>
                <a:gridCol w="2919377">
                  <a:extLst>
                    <a:ext uri="{9D8B030D-6E8A-4147-A177-3AD203B41FA5}">
                      <a16:colId xmlns:a16="http://schemas.microsoft.com/office/drawing/2014/main" val="804183835"/>
                    </a:ext>
                  </a:extLst>
                </a:gridCol>
                <a:gridCol w="2919377">
                  <a:extLst>
                    <a:ext uri="{9D8B030D-6E8A-4147-A177-3AD203B41FA5}">
                      <a16:colId xmlns:a16="http://schemas.microsoft.com/office/drawing/2014/main" val="321869863"/>
                    </a:ext>
                  </a:extLst>
                </a:gridCol>
              </a:tblGrid>
              <a:tr h="978787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2"/>
                          </a:solidFill>
                        </a:rPr>
                        <a:t>Bureau suivi des étudiants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>
                          <a:solidFill>
                            <a:schemeClr val="tx2"/>
                          </a:solidFill>
                          <a:effectLst/>
                        </a:rPr>
                        <a:t>Pôle accueil / gestion administrative et financière </a:t>
                      </a:r>
                      <a:endParaRPr lang="fr-F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kern="1200" dirty="0">
                          <a:solidFill>
                            <a:schemeClr val="tx2"/>
                          </a:solidFill>
                          <a:effectLst/>
                        </a:rPr>
                        <a:t>Bureau suivi des personnels </a:t>
                      </a:r>
                      <a:endParaRPr lang="fr-FR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288974"/>
                  </a:ext>
                </a:extLst>
              </a:tr>
              <a:tr h="332787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Responsable du bureau : </a:t>
                      </a:r>
                      <a:r>
                        <a:rPr lang="fr-FR" b="1" dirty="0">
                          <a:solidFill>
                            <a:schemeClr val="tx2"/>
                          </a:solidFill>
                        </a:rPr>
                        <a:t>Isabelle PECQUENARD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fr-FR" dirty="0">
                        <a:solidFill>
                          <a:schemeClr val="tx2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6 coordinateurs handicap dont </a:t>
                      </a:r>
                      <a:r>
                        <a:rPr lang="fr-FR" b="1" dirty="0">
                          <a:solidFill>
                            <a:schemeClr val="tx2"/>
                          </a:solidFill>
                        </a:rPr>
                        <a:t>Farah OUDDANE </a:t>
                      </a: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et </a:t>
                      </a:r>
                      <a:r>
                        <a:rPr lang="fr-FR" b="1" dirty="0">
                          <a:solidFill>
                            <a:schemeClr val="tx2"/>
                          </a:solidFill>
                        </a:rPr>
                        <a:t>Michael MEILLER </a:t>
                      </a: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Chargé de projet Handy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fr-FR" dirty="0">
                        <a:solidFill>
                          <a:schemeClr val="tx2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 7 assistants pédagogiques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fr-FR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fr-FR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secrétaire / chargée d’accueil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gestionnaire financier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chargé de projet</a:t>
                      </a:r>
                    </a:p>
                    <a:p>
                      <a:endParaRPr lang="fr-FR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fr-FR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responsable du bureau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 gestionnaire de l’accompagnement handicap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62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2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F719D6-E80D-85CD-25C2-F8E8BA6B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82" y="365125"/>
            <a:ext cx="11057976" cy="54927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MISSIONS DU BUREAU SUIVI DES ETUDIANTS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6BE423-FCD8-6B89-E2BE-60A032F3E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82" y="1608438"/>
            <a:ext cx="4385802" cy="324764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i="0" dirty="0">
                <a:solidFill>
                  <a:srgbClr val="184B86"/>
                </a:solidFill>
                <a:effectLst/>
                <a:latin typeface="+mn-lt"/>
              </a:rPr>
              <a:t>Accueillir, informer et accompagner les étudiants en situation de handicap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i="0" dirty="0">
                <a:solidFill>
                  <a:srgbClr val="184B86"/>
                </a:solidFill>
                <a:effectLst/>
                <a:latin typeface="+mn-lt"/>
              </a:rPr>
              <a:t>Coordonner la mise en œuvre et assurer le suivi des aménagements d’études et d’examens et/ou concours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i="0" dirty="0">
                <a:solidFill>
                  <a:srgbClr val="184B86"/>
                </a:solidFill>
                <a:effectLst/>
                <a:latin typeface="+mn-lt"/>
              </a:rPr>
              <a:t>Organiser des actions de sensibilisation de la communauté universitaire au handicap et ses spécificités</a:t>
            </a:r>
            <a:endParaRPr lang="fr-FR" sz="1800" dirty="0">
              <a:latin typeface="+mn-lt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26D0EC-CDE0-D388-FC51-427CC55C045D}"/>
              </a:ext>
            </a:extLst>
          </p:cNvPr>
          <p:cNvSpPr txBox="1"/>
          <p:nvPr/>
        </p:nvSpPr>
        <p:spPr>
          <a:xfrm>
            <a:off x="550182" y="5550124"/>
            <a:ext cx="8254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Vous avez besoin d’aménagements* : umontpellier.fr/campus/handicap</a:t>
            </a: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AE3F6E2B-39C9-2391-9B52-D4BC0BB0F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933" y="6588125"/>
            <a:ext cx="8918225" cy="269875"/>
          </a:xfrm>
          <a:solidFill>
            <a:srgbClr val="034A8D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Direction Vie des Campus / Handiversité </a:t>
            </a:r>
            <a:endParaRPr lang="fr-FR" b="1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5A3EC9-9464-1CF3-79D7-50DF7D12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83" y="1608438"/>
            <a:ext cx="4752281" cy="33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CBE352E-21B9-5CD0-3442-B972E38E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184B86"/>
                </a:solidFill>
                <a:latin typeface="+mn-lt"/>
              </a:rPr>
              <a:t>PROCEDURE DE DEMANDE D’AMENAGEMENTS D’ETUDES ET / OU EXAMENS </a:t>
            </a:r>
            <a:endParaRPr lang="fr-FR" sz="3200" dirty="0">
              <a:latin typeface="+mn-lt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91FA53-7040-EB02-5513-F7D874934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82" y="1548645"/>
            <a:ext cx="11057976" cy="4351338"/>
          </a:xfrm>
        </p:spPr>
        <p:txBody>
          <a:bodyPr>
            <a:normAutofit/>
          </a:bodyPr>
          <a:lstStyle/>
          <a:p>
            <a:r>
              <a:rPr lang="fr-FR" sz="2200" i="0" dirty="0">
                <a:solidFill>
                  <a:srgbClr val="184B86"/>
                </a:solidFill>
                <a:effectLst/>
                <a:latin typeface="+mn-lt"/>
              </a:rPr>
              <a:t>1. Avant l’inscription</a:t>
            </a:r>
            <a:endParaRPr lang="fr-FR" sz="2200" dirty="0">
              <a:solidFill>
                <a:srgbClr val="184B86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Dès le mois d’avril, je contacte </a:t>
            </a:r>
            <a:r>
              <a:rPr lang="fr-FR" sz="1800" b="1" i="0" dirty="0">
                <a:solidFill>
                  <a:srgbClr val="184B86"/>
                </a:solidFill>
                <a:effectLst/>
                <a:latin typeface="+mn-lt"/>
              </a:rPr>
              <a:t>le service Handiversité </a:t>
            </a: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par mail pour signaler ma situation de handicap.</a:t>
            </a:r>
          </a:p>
          <a:p>
            <a:endParaRPr lang="fr-FR" sz="1800" dirty="0">
              <a:latin typeface="+mn-lt"/>
            </a:endParaRPr>
          </a:p>
          <a:p>
            <a:r>
              <a:rPr lang="fr-FR" sz="2200" i="0" dirty="0">
                <a:solidFill>
                  <a:srgbClr val="184B86"/>
                </a:solidFill>
                <a:effectLst/>
                <a:latin typeface="+mn-lt"/>
              </a:rPr>
              <a:t>2. Au moment de l’inscription </a:t>
            </a:r>
            <a:endParaRPr lang="fr-FR" sz="2200" dirty="0">
              <a:solidFill>
                <a:srgbClr val="184B86"/>
              </a:solidFill>
              <a:effectLst/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Sur le dossier d’inscription, je renseigne la partie </a:t>
            </a:r>
            <a:r>
              <a:rPr lang="fr-FR" sz="1800" b="1" dirty="0">
                <a:solidFill>
                  <a:srgbClr val="184B86"/>
                </a:solidFill>
                <a:latin typeface="+mn-lt"/>
              </a:rPr>
              <a:t>« </a:t>
            </a:r>
            <a:r>
              <a:rPr lang="fr-FR" sz="1800" b="1" i="0" dirty="0">
                <a:solidFill>
                  <a:srgbClr val="184B86"/>
                </a:solidFill>
                <a:effectLst/>
                <a:latin typeface="+mn-lt"/>
              </a:rPr>
              <a:t>déclarer une situation de handicap ».</a:t>
            </a:r>
            <a:endParaRPr lang="fr-FR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Dès mon inscription administrative, je vais sur mon ENT, vignette </a:t>
            </a:r>
            <a:r>
              <a:rPr lang="fr-FR" sz="1800" b="1" dirty="0">
                <a:solidFill>
                  <a:srgbClr val="184B86"/>
                </a:solidFill>
                <a:latin typeface="+mn-lt"/>
              </a:rPr>
              <a:t>« </a:t>
            </a:r>
            <a:r>
              <a:rPr lang="fr-FR" sz="1800" b="1" i="0" dirty="0">
                <a:solidFill>
                  <a:srgbClr val="184B86"/>
                </a:solidFill>
                <a:effectLst/>
                <a:latin typeface="+mn-lt"/>
              </a:rPr>
              <a:t>Handy</a:t>
            </a:r>
            <a:r>
              <a:rPr lang="fr-FR" sz="1800" b="1" dirty="0">
                <a:solidFill>
                  <a:srgbClr val="184B86"/>
                </a:solidFill>
                <a:latin typeface="+mn-lt"/>
              </a:rPr>
              <a:t> »</a:t>
            </a: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, pour faire ma demande. </a:t>
            </a:r>
            <a:endParaRPr lang="fr-FR" sz="18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Je prends contact avec </a:t>
            </a:r>
            <a:r>
              <a:rPr lang="fr-FR" sz="1800" b="1" i="0" dirty="0">
                <a:solidFill>
                  <a:srgbClr val="184B86"/>
                </a:solidFill>
                <a:effectLst/>
                <a:latin typeface="+mn-lt"/>
              </a:rPr>
              <a:t>le service de médecine préventive (SCMPPS) et le service Handiversité.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fr-FR" sz="1800" dirty="0">
              <a:latin typeface="+mn-lt"/>
            </a:endParaRPr>
          </a:p>
          <a:p>
            <a:r>
              <a:rPr lang="fr-FR" sz="2200" i="0" dirty="0">
                <a:solidFill>
                  <a:srgbClr val="184B86"/>
                </a:solidFill>
                <a:effectLst/>
                <a:latin typeface="+mn-lt"/>
              </a:rPr>
              <a:t>3. Après l’inscription </a:t>
            </a:r>
            <a:endParaRPr lang="fr-FR" sz="2200" dirty="0">
              <a:solidFill>
                <a:srgbClr val="184B86"/>
              </a:solidFill>
              <a:effectLst/>
              <a:latin typeface="+mn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Dès l’obtention de ma notification d’aménagements, j’informe les </a:t>
            </a:r>
            <a:r>
              <a:rPr lang="fr-FR" sz="1800" b="1" i="0" dirty="0">
                <a:solidFill>
                  <a:srgbClr val="184B86"/>
                </a:solidFill>
                <a:effectLst/>
                <a:latin typeface="+mn-lt"/>
              </a:rPr>
              <a:t>relais handicap de ma composante</a:t>
            </a:r>
            <a:r>
              <a:rPr lang="fr-FR" sz="1800" b="0" i="0" dirty="0">
                <a:solidFill>
                  <a:srgbClr val="184B86"/>
                </a:solidFill>
                <a:effectLst/>
                <a:latin typeface="+mn-lt"/>
              </a:rPr>
              <a:t> (scolarité et équipe pédagogique). </a:t>
            </a:r>
            <a:endParaRPr lang="fr-FR" sz="1800" dirty="0">
              <a:latin typeface="+mn-lt"/>
            </a:endParaRPr>
          </a:p>
          <a:p>
            <a:endParaRPr lang="fr-FR" dirty="0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0094CC68-8660-235D-B183-59C72B2410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1414" y="6588125"/>
            <a:ext cx="8926744" cy="269875"/>
          </a:xfrm>
          <a:solidFill>
            <a:srgbClr val="034A8D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Direction Vie des Campus / Handiversité </a:t>
            </a:r>
            <a:endParaRPr lang="fr-FR" b="1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9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864BCE-C4E6-BE71-6FF3-6DB12408D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03F129-5E33-6A41-4316-FF9504FE4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67" y="1367161"/>
            <a:ext cx="7855248" cy="97807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0079089-7A48-A7D1-F2B0-92AFFB64145D}"/>
              </a:ext>
            </a:extLst>
          </p:cNvPr>
          <p:cNvSpPr txBox="1"/>
          <p:nvPr/>
        </p:nvSpPr>
        <p:spPr>
          <a:xfrm>
            <a:off x="2657382" y="3082260"/>
            <a:ext cx="327072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dirty="0">
                <a:solidFill>
                  <a:srgbClr val="184B8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Contacts</a:t>
            </a:r>
          </a:p>
          <a:p>
            <a:pPr algn="l"/>
            <a:r>
              <a:rPr lang="fr-FR" sz="1800" dirty="0">
                <a:solidFill>
                  <a:srgbClr val="38455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handicap@umontpellier.fr</a:t>
            </a:r>
            <a:endParaRPr lang="fr-FR" sz="1800" dirty="0">
              <a:solidFill>
                <a:srgbClr val="38455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fr-FR" sz="1800" dirty="0">
                <a:solidFill>
                  <a:srgbClr val="38455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04 67 14 41 44</a:t>
            </a:r>
          </a:p>
          <a:p>
            <a:pPr algn="l"/>
            <a:r>
              <a:rPr lang="fr-FR" dirty="0">
                <a:solidFill>
                  <a:srgbClr val="384552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farah.ouddane@umontpellier.fr</a:t>
            </a:r>
            <a:endParaRPr lang="fr-FR" dirty="0">
              <a:solidFill>
                <a:srgbClr val="38455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fr-FR" sz="1800" dirty="0">
                <a:solidFill>
                  <a:srgbClr val="38455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04 67 14 41 57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C378B93-1D3F-424A-E01E-9E0656AE4031}"/>
              </a:ext>
            </a:extLst>
          </p:cNvPr>
          <p:cNvSpPr txBox="1"/>
          <p:nvPr/>
        </p:nvSpPr>
        <p:spPr>
          <a:xfrm>
            <a:off x="6971189" y="3082259"/>
            <a:ext cx="39039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3200" b="1" dirty="0">
                <a:solidFill>
                  <a:srgbClr val="184B8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Plus d'infos</a:t>
            </a:r>
          </a:p>
          <a:p>
            <a:pPr algn="l"/>
            <a:r>
              <a:rPr lang="fr-FR" sz="1800" dirty="0">
                <a:solidFill>
                  <a:srgbClr val="38455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umontpellier.fr/campus/handicap</a:t>
            </a:r>
            <a:endParaRPr lang="fr-FR" sz="1800" b="1" dirty="0">
              <a:solidFill>
                <a:srgbClr val="38455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122DB5C-0292-DE57-1911-D4574A2C1980}"/>
              </a:ext>
            </a:extLst>
          </p:cNvPr>
          <p:cNvCxnSpPr/>
          <p:nvPr/>
        </p:nvCxnSpPr>
        <p:spPr>
          <a:xfrm flipV="1">
            <a:off x="6205004" y="3082260"/>
            <a:ext cx="0" cy="986418"/>
          </a:xfrm>
          <a:prstGeom prst="line">
            <a:avLst/>
          </a:prstGeom>
          <a:ln w="12700">
            <a:solidFill>
              <a:srgbClr val="8397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5FF7E72D-5F19-CF5C-8698-7DB9F81AD28A}"/>
              </a:ext>
            </a:extLst>
          </p:cNvPr>
          <p:cNvSpPr txBox="1">
            <a:spLocks/>
          </p:cNvSpPr>
          <p:nvPr/>
        </p:nvSpPr>
        <p:spPr>
          <a:xfrm>
            <a:off x="2672537" y="6588125"/>
            <a:ext cx="8935621" cy="269875"/>
          </a:xfrm>
          <a:prstGeom prst="rect">
            <a:avLst/>
          </a:prstGeom>
          <a:solidFill>
            <a:srgbClr val="034A8D"/>
          </a:solidFill>
          <a:ln>
            <a:noFill/>
          </a:ln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Direction Vie des Campus / Handiversité </a:t>
            </a:r>
          </a:p>
        </p:txBody>
      </p:sp>
    </p:spTree>
    <p:extLst>
      <p:ext uri="{BB962C8B-B14F-4D97-AF65-F5344CB8AC3E}">
        <p14:creationId xmlns:p14="http://schemas.microsoft.com/office/powerpoint/2010/main" val="1740107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312</Words>
  <Application>Microsoft Office PowerPoint</Application>
  <PresentationFormat>Grand écran</PresentationFormat>
  <Paragraphs>54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</vt:lpstr>
      <vt:lpstr>Open Sans Condensed Light</vt:lpstr>
      <vt:lpstr>Oswald</vt:lpstr>
      <vt:lpstr>Wingdings</vt:lpstr>
      <vt:lpstr>Thème Office</vt:lpstr>
      <vt:lpstr>Présentation PowerPoint</vt:lpstr>
      <vt:lpstr>Présentation PowerPoint</vt:lpstr>
      <vt:lpstr>MISSIONS DU BUREAU SUIVI DES ETUDIANTS </vt:lpstr>
      <vt:lpstr>PROCEDURE DE DEMANDE D’AMENAGEMENTS D’ETUDES ET / OU EXAMENS </vt:lpstr>
      <vt:lpstr>Présentation PowerPoint</vt:lpstr>
    </vt:vector>
  </TitlesOfParts>
  <Company>Universite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Sabrina Abbas Kebir</cp:lastModifiedBy>
  <cp:revision>36</cp:revision>
  <dcterms:created xsi:type="dcterms:W3CDTF">2022-12-16T07:35:59Z</dcterms:created>
  <dcterms:modified xsi:type="dcterms:W3CDTF">2024-06-13T12:52:15Z</dcterms:modified>
</cp:coreProperties>
</file>